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57" r:id="rId3"/>
    <p:sldId id="259" r:id="rId4"/>
    <p:sldId id="260" r:id="rId5"/>
    <p:sldId id="268" r:id="rId6"/>
    <p:sldId id="269" r:id="rId7"/>
    <p:sldId id="271" r:id="rId8"/>
    <p:sldId id="258" r:id="rId9"/>
    <p:sldId id="262" r:id="rId10"/>
    <p:sldId id="264" r:id="rId11"/>
    <p:sldId id="265" r:id="rId12"/>
    <p:sldId id="266" r:id="rId13"/>
    <p:sldId id="267" r:id="rId14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88"/>
    <p:restoredTop sz="92947"/>
  </p:normalViewPr>
  <p:slideViewPr>
    <p:cSldViewPr snapToGrid="0">
      <p:cViewPr varScale="1">
        <p:scale>
          <a:sx n="97" d="100"/>
          <a:sy n="97" d="100"/>
        </p:scale>
        <p:origin x="98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gif>
</file>

<file path=ppt/media/image10.png>
</file>

<file path=ppt/media/image2.png>
</file>

<file path=ppt/media/image3.png>
</file>

<file path=ppt/media/image4.png>
</file>

<file path=ppt/media/image5.jp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Relationship Id="rId3" Type="http://schemas.openxmlformats.org/officeDocument/2006/relationships/hyperlink" Target="https://emojipedia.org/sparkling-heart/" TargetMode="Externa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Shape 87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1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Shape 158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Shape 165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2" name="Shape 172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 sz="12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💖</a:t>
            </a: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Shape 173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Shape 174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Shape 182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Shape 9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Shape 114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Shape 11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3" name="Shape 123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Shape 124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http://www.scielo.org.co/pdf/rfing/v24n38/v24n38a07.pdf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967649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dirty="0"/>
              <a:t>https://wiki.gnuradio.org/index.php/Guided_Tutorial_Introduction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470586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684522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Shape 104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1" name="Shape 141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Shape 142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Shape 143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7" name="Shape 67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www.youtube.com/watch?v=Ukfpq71BoMo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g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t.co/7uPbQiBzxp" TargetMode="External"/><Relationship Id="rId4" Type="http://schemas.openxmlformats.org/officeDocument/2006/relationships/image" Target="../media/image6.png"/><Relationship Id="rId5" Type="http://schemas.openxmlformats.org/officeDocument/2006/relationships/image" Target="../media/image7.jpeg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By Abdul Rasheed and Rajesh TV</a:t>
            </a:r>
            <a:endParaRPr sz="2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1000"/>
              </a:spcBef>
              <a:spcAft>
                <a:spcPts val="180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en-US" sz="4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@</a:t>
            </a:r>
            <a:r>
              <a:rPr lang="en-US" sz="40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nullDubai</a:t>
            </a:r>
            <a:endParaRPr sz="4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Shape 90"/>
          <p:cNvSpPr txBox="1">
            <a:spLocks noGrp="1"/>
          </p:cNvSpPr>
          <p:nvPr>
            <p:ph type="ctrTitle"/>
          </p:nvPr>
        </p:nvSpPr>
        <p:spPr>
          <a:xfrm>
            <a:off x="1258326" y="1135132"/>
            <a:ext cx="9675347" cy="2109866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</a:pPr>
            <a:r>
              <a:rPr lang="en-US" sz="60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en-US" sz="60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60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en-US" sz="60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60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en-US" sz="60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60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Radio </a:t>
            </a:r>
            <a:r>
              <a:rPr lang="en-US" b="1" smtClean="0">
                <a:solidFill>
                  <a:schemeClr val="lt1"/>
                </a:solidFill>
              </a:rPr>
              <a:t>Signals &amp; </a:t>
            </a:r>
            <a:r>
              <a:rPr lang="en-US" sz="6000" b="1" i="0" u="none" strike="noStrike" cap="none" smtClean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Security </a:t>
            </a:r>
            <a:r>
              <a:rPr lang="en-US" sz="6000" b="1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- Part 2</a:t>
            </a:r>
            <a:endParaRPr sz="6000" b="0" i="1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Shape 91"/>
          <p:cNvSpPr txBox="1"/>
          <p:nvPr/>
        </p:nvSpPr>
        <p:spPr>
          <a:xfrm>
            <a:off x="2244436" y="5611092"/>
            <a:ext cx="760614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Our efforts are to spread the awareness and purely for Education purpose only.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r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null.co.in</a:t>
            </a:r>
            <a:endParaRPr/>
          </a:p>
        </p:txBody>
      </p:sp>
      <p:sp>
        <p:nvSpPr>
          <p:cNvPr id="162" name="Shape 162"/>
          <p:cNvSpPr txBox="1"/>
          <p:nvPr/>
        </p:nvSpPr>
        <p:spPr>
          <a:xfrm>
            <a:off x="838200" y="9831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>
              <a:lnSpc>
                <a:spcPct val="90000"/>
              </a:lnSpc>
              <a:buClr>
                <a:schemeClr val="dk1"/>
              </a:buClr>
              <a:buSzPts val="4800"/>
            </a:pPr>
            <a:r>
              <a:rPr lang="en-US" sz="4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Common Attacks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C8DD9A4F-0DBD-463B-BE58-7AE8EE7A4FE6}"/>
              </a:ext>
            </a:extLst>
          </p:cNvPr>
          <p:cNvSpPr/>
          <p:nvPr/>
        </p:nvSpPr>
        <p:spPr>
          <a:xfrm>
            <a:off x="838200" y="1613024"/>
            <a:ext cx="9892259" cy="17627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lnSpc>
                <a:spcPct val="107000"/>
              </a:lnSpc>
              <a:spcAft>
                <a:spcPts val="1200"/>
              </a:spcAft>
              <a:buFont typeface="Wingdings" panose="05000000000000000000" pitchFamily="2" charset="2"/>
              <a:buChar char=""/>
              <a:tabLst>
                <a:tab pos="457200" algn="l"/>
              </a:tabLst>
            </a:pPr>
            <a:r>
              <a:rPr lang="en-US" sz="2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Interception &amp; Replay of RF Transmission.</a:t>
            </a:r>
          </a:p>
          <a:p>
            <a:pPr marL="342900" lvl="0" indent="-342900">
              <a:lnSpc>
                <a:spcPct val="107000"/>
              </a:lnSpc>
              <a:spcAft>
                <a:spcPts val="1200"/>
              </a:spcAft>
              <a:buFont typeface="Wingdings" panose="05000000000000000000" pitchFamily="2" charset="2"/>
              <a:buChar char=""/>
              <a:tabLst>
                <a:tab pos="457200" algn="l"/>
              </a:tabLst>
            </a:pPr>
            <a:r>
              <a:rPr lang="en-US" sz="2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Radio </a:t>
            </a:r>
            <a:r>
              <a:rPr lang="en-US" sz="28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jamming</a:t>
            </a:r>
          </a:p>
          <a:p>
            <a:pPr marL="342900" lvl="0" indent="-342900">
              <a:lnSpc>
                <a:spcPct val="107000"/>
              </a:lnSpc>
              <a:spcAft>
                <a:spcPts val="1200"/>
              </a:spcAft>
              <a:buFont typeface="Wingdings" panose="05000000000000000000" pitchFamily="2" charset="2"/>
              <a:buChar char=""/>
              <a:tabLst>
                <a:tab pos="457200" algn="l"/>
              </a:tabLst>
            </a:pPr>
            <a:r>
              <a:rPr lang="en-US" sz="28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GPS Spoofing</a:t>
            </a:r>
            <a:endParaRPr lang="en-US" sz="2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Shape 162">
            <a:extLst>
              <a:ext uri="{FF2B5EF4-FFF2-40B4-BE49-F238E27FC236}">
                <a16:creationId xmlns="" xmlns:a16="http://schemas.microsoft.com/office/drawing/2014/main" id="{5E7C7859-9CEB-498A-A41D-C99360988128}"/>
              </a:ext>
            </a:extLst>
          </p:cNvPr>
          <p:cNvSpPr txBox="1"/>
          <p:nvPr/>
        </p:nvSpPr>
        <p:spPr>
          <a:xfrm>
            <a:off x="838200" y="281421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>
              <a:lnSpc>
                <a:spcPct val="90000"/>
              </a:lnSpc>
              <a:buClr>
                <a:schemeClr val="dk1"/>
              </a:buClr>
              <a:buSzPts val="4800"/>
            </a:pPr>
            <a:r>
              <a:rPr lang="en-US" sz="4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Attack Methodology</a:t>
            </a:r>
            <a:endParaRPr lang="en-US" sz="4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2CFA3379-6476-4E7C-AAA6-578448FE8147}"/>
              </a:ext>
            </a:extLst>
          </p:cNvPr>
          <p:cNvSpPr txBox="1"/>
          <p:nvPr/>
        </p:nvSpPr>
        <p:spPr>
          <a:xfrm>
            <a:off x="838200" y="4357678"/>
            <a:ext cx="11274240" cy="16601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lvl="0" indent="-457200">
              <a:lnSpc>
                <a:spcPct val="107000"/>
              </a:lnSpc>
              <a:spcAft>
                <a:spcPts val="800"/>
              </a:spcAft>
              <a:buFont typeface="Wingdings" charset="2"/>
              <a:buChar char="Ø"/>
              <a:tabLst>
                <a:tab pos="457200" algn="l"/>
              </a:tabLst>
            </a:pPr>
            <a:r>
              <a:rPr lang="en-US" sz="2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Analyzing Radio Spectrum to discover frequencies communication band. </a:t>
            </a:r>
          </a:p>
          <a:p>
            <a:pPr marL="457200" lvl="0" indent="-457200">
              <a:lnSpc>
                <a:spcPct val="107000"/>
              </a:lnSpc>
              <a:spcAft>
                <a:spcPts val="800"/>
              </a:spcAft>
              <a:buFont typeface="Wingdings" charset="2"/>
              <a:buChar char="Ø"/>
              <a:tabLst>
                <a:tab pos="457200" algn="l"/>
              </a:tabLst>
            </a:pPr>
            <a:r>
              <a:rPr lang="en-US" sz="2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Investigating the signals.</a:t>
            </a:r>
          </a:p>
          <a:p>
            <a:pPr marL="457200" lvl="0" indent="-457200">
              <a:lnSpc>
                <a:spcPct val="107000"/>
              </a:lnSpc>
              <a:spcAft>
                <a:spcPts val="800"/>
              </a:spcAft>
              <a:buFont typeface="Wingdings" charset="2"/>
              <a:buChar char="Ø"/>
              <a:tabLst>
                <a:tab pos="457200" algn="l"/>
              </a:tabLst>
            </a:pPr>
            <a:r>
              <a:rPr lang="en-US" sz="2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Recording and Replaying the signals.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 txBox="1">
            <a:spLocks noGrp="1"/>
          </p:cNvSpPr>
          <p:nvPr>
            <p:ph type="ctrTitle"/>
          </p:nvPr>
        </p:nvSpPr>
        <p:spPr>
          <a:xfrm>
            <a:off x="838200" y="1493955"/>
            <a:ext cx="10515600" cy="4272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lvl="0" algn="l">
              <a:lnSpc>
                <a:spcPct val="150000"/>
              </a:lnSpc>
              <a:spcBef>
                <a:spcPts val="600"/>
              </a:spcBef>
              <a:spcAft>
                <a:spcPts val="1200"/>
              </a:spcAft>
              <a:buSzPts val="3200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1.Exploring SDR with </a:t>
            </a:r>
            <a:r>
              <a:rPr lang="en-US" sz="3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Hackrf</a:t>
            </a:r>
            <a:r>
              <a:rPr lang="en-US" sz="3200" dirty="0"/>
              <a:t> and tuning in air</a:t>
            </a:r>
            <a:br>
              <a:rPr lang="en-US" sz="3200" dirty="0"/>
            </a:br>
            <a:r>
              <a:rPr lang="en-US" sz="1800" dirty="0"/>
              <a:t>	Listening to live station with the help of Michael </a:t>
            </a:r>
            <a:r>
              <a:rPr lang="en-US" sz="1800" dirty="0" err="1"/>
              <a:t>Ossmann</a:t>
            </a:r>
            <a:r>
              <a:rPr lang="en-US" sz="1800" dirty="0"/>
              <a:t> libraries.</a:t>
            </a:r>
            <a:br>
              <a:rPr lang="en-US" sz="1800" dirty="0"/>
            </a:br>
            <a:r>
              <a:rPr lang="en-US" sz="1800" dirty="0"/>
              <a:t>	Re-transmitting captured packets only for demo purpose.</a:t>
            </a:r>
            <a:r>
              <a:rPr lang="en-US" sz="3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en-US" sz="3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2.Investigating </a:t>
            </a:r>
            <a:r>
              <a:rPr lang="en-US" sz="3200" dirty="0"/>
              <a:t>Walkie-Talkie communications</a:t>
            </a:r>
            <a:br>
              <a:rPr lang="en-US" sz="3200" dirty="0"/>
            </a:br>
            <a:r>
              <a:rPr lang="en-US" sz="3200" dirty="0"/>
              <a:t>3.Controlling Radio device</a:t>
            </a:r>
            <a:r>
              <a:rPr lang="en-US" sz="3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/>
            </a:r>
            <a:br>
              <a:rPr lang="en-US" sz="3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4.GPS </a:t>
            </a:r>
            <a:r>
              <a:rPr lang="en-US" sz="320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Spoofing</a:t>
            </a:r>
            <a:endParaRPr sz="3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Shape 16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r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null.co.in</a:t>
            </a:r>
            <a:endParaRPr/>
          </a:p>
        </p:txBody>
      </p:sp>
      <p:sp>
        <p:nvSpPr>
          <p:cNvPr id="169" name="Shape 169"/>
          <p:cNvSpPr txBox="1"/>
          <p:nvPr/>
        </p:nvSpPr>
        <p:spPr>
          <a:xfrm>
            <a:off x="838200" y="168392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 sz="4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Demo</a:t>
            </a:r>
            <a:endParaRPr sz="4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 txBox="1">
            <a:spLocks noGrp="1"/>
          </p:cNvSpPr>
          <p:nvPr>
            <p:ph type="body" idx="1"/>
          </p:nvPr>
        </p:nvSpPr>
        <p:spPr>
          <a:xfrm>
            <a:off x="669701" y="856092"/>
            <a:ext cx="6181860" cy="7118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4400" b="1" i="0" u="none" strike="noStrike" cap="none" dirty="0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  <a:sym typeface="Times New Roman"/>
              </a:rPr>
              <a:t>REFERENCES</a:t>
            </a:r>
            <a:endParaRPr sz="4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77" name="Shape 17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r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null.co.in</a:t>
            </a:r>
            <a:endParaRPr/>
          </a:p>
        </p:txBody>
      </p:sp>
      <p:sp>
        <p:nvSpPr>
          <p:cNvPr id="178" name="Shape 178"/>
          <p:cNvSpPr txBox="1"/>
          <p:nvPr/>
        </p:nvSpPr>
        <p:spPr>
          <a:xfrm>
            <a:off x="935490" y="2028869"/>
            <a:ext cx="10321020" cy="23976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2000" b="1" u="sng" dirty="0">
                <a:solidFill>
                  <a:schemeClr val="hlink"/>
                </a:solidFill>
                <a:latin typeface="Calibri" charset="0"/>
                <a:ea typeface="Calibri" charset="0"/>
                <a:cs typeface="Calibri" charset="0"/>
                <a:sym typeface="Times New Roman"/>
              </a:rPr>
              <a:t>https://en.wikipedia.org/wiki/Software-defined_radio</a:t>
            </a:r>
          </a:p>
          <a:p>
            <a:pPr marL="285750" lvl="0" indent="-285750">
              <a:lnSpc>
                <a:spcPct val="150000"/>
              </a:lnSpc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2000" b="1" u="sng" dirty="0">
                <a:solidFill>
                  <a:schemeClr val="hlink"/>
                </a:solidFill>
                <a:latin typeface="Calibri" charset="0"/>
                <a:ea typeface="Calibri" charset="0"/>
                <a:cs typeface="Calibri" charset="0"/>
                <a:sym typeface="Times New Roman"/>
                <a:hlinkClick r:id="rId3"/>
              </a:rPr>
              <a:t>https://github.com/mossmann/hackrf/wiki/Getting-Started-with-HackRF-and-GNU-Radio</a:t>
            </a:r>
          </a:p>
          <a:p>
            <a:pPr marL="285750" lvl="0" indent="-285750">
              <a:lnSpc>
                <a:spcPct val="150000"/>
              </a:lnSpc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2000" b="1" u="sng" dirty="0">
                <a:solidFill>
                  <a:schemeClr val="hlink"/>
                </a:solidFill>
                <a:latin typeface="Calibri" charset="0"/>
                <a:ea typeface="Calibri" charset="0"/>
                <a:cs typeface="Calibri" charset="0"/>
                <a:sym typeface="Times New Roman"/>
                <a:hlinkClick r:id="rId3"/>
              </a:rPr>
              <a:t>https://www.youtube.com/watch?v=kuubkTDAxwA</a:t>
            </a:r>
          </a:p>
          <a:p>
            <a:pPr marL="285750" lvl="0" indent="-285750">
              <a:lnSpc>
                <a:spcPct val="150000"/>
              </a:lnSpc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2000" b="1" u="sng" dirty="0">
                <a:solidFill>
                  <a:schemeClr val="hlink"/>
                </a:solidFill>
                <a:latin typeface="Calibri" charset="0"/>
                <a:ea typeface="Calibri" charset="0"/>
                <a:cs typeface="Calibri" charset="0"/>
                <a:sym typeface="Times New Roman"/>
                <a:hlinkClick r:id="rId3"/>
              </a:rPr>
              <a:t>https://www.youtube.com/watch?v=nUrw9aHrKTY</a:t>
            </a:r>
          </a:p>
          <a:p>
            <a:pPr marL="285750" lvl="0" indent="-285750">
              <a:lnSpc>
                <a:spcPct val="150000"/>
              </a:lnSpc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2000" b="1" u="sng" dirty="0">
                <a:solidFill>
                  <a:schemeClr val="hlink"/>
                </a:solidFill>
                <a:latin typeface="Calibri" charset="0"/>
                <a:ea typeface="Calibri" charset="0"/>
                <a:cs typeface="Calibri" charset="0"/>
                <a:sym typeface="Times New Roman"/>
                <a:hlinkClick r:id="rId3"/>
              </a:rPr>
              <a:t>https://github.com/osqzss/gps-sdr-sim</a:t>
            </a:r>
            <a:endParaRPr sz="2000" b="1" u="sng" dirty="0">
              <a:solidFill>
                <a:schemeClr val="hlink"/>
              </a:solidFill>
              <a:latin typeface="Calibri" charset="0"/>
              <a:ea typeface="Calibri" charset="0"/>
              <a:cs typeface="Calibri" charset="0"/>
              <a:sym typeface="Times New Roman"/>
              <a:hlinkClick r:id="rId3"/>
            </a:endParaRPr>
          </a:p>
        </p:txBody>
      </p:sp>
      <p:sp>
        <p:nvSpPr>
          <p:cNvPr id="179" name="Shape 179"/>
          <p:cNvSpPr txBox="1"/>
          <p:nvPr/>
        </p:nvSpPr>
        <p:spPr>
          <a:xfrm>
            <a:off x="935490" y="4616110"/>
            <a:ext cx="10321020" cy="8184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i="0" u="none" strike="noStrike" cap="none" dirty="0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  <a:sym typeface="Times New Roman"/>
              </a:rPr>
              <a:t>Note: We have used media and some content from many resources to make this presentation, we warmly thanks to all </a:t>
            </a:r>
            <a:r>
              <a:rPr lang="en-US" sz="1600" i="0" u="none" strike="noStrike" cap="none" dirty="0" smtClean="0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  <a:sym typeface="Times New Roman"/>
              </a:rPr>
              <a:t>resources.</a:t>
            </a:r>
            <a:r>
              <a:rPr lang="en-US" sz="1600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1600" dirty="0" smtClean="0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  <a:sym typeface="Times New Roman"/>
              </a:rPr>
              <a:t>Special </a:t>
            </a:r>
            <a:r>
              <a:rPr lang="en-US" sz="1600" dirty="0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  <a:sym typeface="Times New Roman"/>
              </a:rPr>
              <a:t>Thanks to </a:t>
            </a:r>
            <a:r>
              <a:rPr lang="en-US" sz="1600" dirty="0" err="1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  <a:sym typeface="Times New Roman"/>
              </a:rPr>
              <a:t>nullDubai</a:t>
            </a:r>
            <a:r>
              <a:rPr lang="en-US" sz="1600" dirty="0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  <a:sym typeface="Times New Roman"/>
              </a:rPr>
              <a:t> for giving this opportunity and GBM for hosting a venue.</a:t>
            </a:r>
            <a:endParaRPr sz="1600" i="0" u="none" strike="noStrike" cap="none" dirty="0">
              <a:solidFill>
                <a:schemeClr val="dk1"/>
              </a:solidFill>
              <a:latin typeface="Calibri" charset="0"/>
              <a:ea typeface="Calibri" charset="0"/>
              <a:cs typeface="Calibri" charset="0"/>
              <a:sym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>
            <a:spLocks noGrp="1"/>
          </p:cNvSpPr>
          <p:nvPr>
            <p:ph type="ctrTitle"/>
          </p:nvPr>
        </p:nvSpPr>
        <p:spPr>
          <a:xfrm>
            <a:off x="1502733" y="1692627"/>
            <a:ext cx="9802091" cy="2888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</a:pPr>
            <a:r>
              <a:rPr lang="en-US"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Thanks! </a:t>
            </a:r>
            <a:br>
              <a:rPr lang="en-US"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Any Questions?</a:t>
            </a:r>
            <a:br>
              <a:rPr lang="en-US"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2800" b="0" i="0" u="none" strike="noStrike" cap="none">
              <a:solidFill>
                <a:srgbClr val="2F549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Shape 18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r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null.co.in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Agenda</a:t>
            </a:r>
            <a:endParaRPr dirty="0"/>
          </a:p>
        </p:txBody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838200" y="1467666"/>
            <a:ext cx="10515600" cy="48886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  <a:buClr>
                <a:schemeClr val="dk1"/>
              </a:buClr>
              <a:buSzPts val="1900"/>
              <a:buFont typeface="Arial"/>
              <a:buChar char="•"/>
            </a:pPr>
            <a:r>
              <a:rPr lang="en-US" sz="19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Radio Frequency – Part 2 </a:t>
            </a:r>
          </a:p>
          <a:p>
            <a:pPr marL="228600" marR="0" lvl="0" indent="-228600" algn="l" rtl="0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  <a:buClr>
                <a:schemeClr val="dk1"/>
              </a:buClr>
              <a:buSzPts val="1900"/>
              <a:buFont typeface="Arial"/>
              <a:buChar char="•"/>
            </a:pPr>
            <a:r>
              <a:rPr lang="en-US" sz="19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Exploring Software Define Radio</a:t>
            </a:r>
          </a:p>
          <a:p>
            <a:pPr marL="685800" lvl="1" indent="-228600">
              <a:spcBef>
                <a:spcPts val="0"/>
              </a:spcBef>
              <a:buSzPts val="1900"/>
            </a:pPr>
            <a:r>
              <a:rPr lang="en-US" sz="1500" dirty="0"/>
              <a:t>SDR Technology</a:t>
            </a:r>
          </a:p>
          <a:p>
            <a:pPr marL="685800" lvl="1" indent="-228600">
              <a:spcBef>
                <a:spcPts val="0"/>
              </a:spcBef>
              <a:buSzPts val="1900"/>
            </a:pPr>
            <a:r>
              <a:rPr lang="en-US" sz="1500" dirty="0"/>
              <a:t>Introduction to GNU and frequency usage</a:t>
            </a:r>
          </a:p>
          <a:p>
            <a:pPr marL="685800" lvl="1" indent="-228600">
              <a:spcBef>
                <a:spcPts val="0"/>
              </a:spcBef>
              <a:buSzPts val="1900"/>
            </a:pPr>
            <a:r>
              <a:rPr lang="en-US" sz="1500" dirty="0"/>
              <a:t>What is DSP, modulation and it's type?</a:t>
            </a:r>
            <a:endParaRPr dirty="0"/>
          </a:p>
          <a:p>
            <a:pPr marL="228600" marR="0" lvl="0" indent="-228600" algn="l" rtl="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900"/>
              <a:buFont typeface="Arial"/>
              <a:buChar char="•"/>
            </a:pPr>
            <a:r>
              <a:rPr lang="en-US" sz="19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Tools of </a:t>
            </a:r>
            <a:r>
              <a:rPr lang="en-US" sz="190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Trade</a:t>
            </a:r>
          </a:p>
          <a:p>
            <a:pPr marL="685800" lvl="1" indent="-228600">
              <a:spcBef>
                <a:spcPts val="600"/>
              </a:spcBef>
              <a:spcAft>
                <a:spcPts val="1200"/>
              </a:spcAft>
              <a:buSzPts val="1900"/>
            </a:pPr>
            <a:r>
              <a:rPr lang="en-US" sz="1500" dirty="0" err="1" smtClean="0"/>
              <a:t>Hackrf</a:t>
            </a:r>
            <a:r>
              <a:rPr lang="en-US" sz="1500" dirty="0" smtClean="0"/>
              <a:t> with GNU, SDRSHARP &amp; URH </a:t>
            </a:r>
            <a:endParaRPr sz="1500" b="0" i="0" u="none" strike="noStrike" cap="none" dirty="0" smtClean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28600" marR="0" lvl="0" indent="-228600" algn="l" rtl="0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  <a:buClr>
                <a:schemeClr val="dk1"/>
              </a:buClr>
              <a:buSzPts val="1900"/>
              <a:buFont typeface="Arial"/>
              <a:buChar char="•"/>
            </a:pPr>
            <a:r>
              <a:rPr lang="en-US" sz="190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Demo</a:t>
            </a:r>
            <a:endParaRPr sz="19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685800" lvl="1" indent="-228600">
              <a:spcBef>
                <a:spcPts val="0"/>
              </a:spcBef>
              <a:buSzPts val="1900"/>
            </a:pPr>
            <a:r>
              <a:rPr lang="en-US" sz="1400" dirty="0"/>
              <a:t>Exploring SDR with </a:t>
            </a:r>
            <a:r>
              <a:rPr lang="en-US" sz="1400" dirty="0" err="1"/>
              <a:t>Hackrf</a:t>
            </a:r>
            <a:r>
              <a:rPr lang="en-US" sz="1400" dirty="0"/>
              <a:t> and tuning in air. </a:t>
            </a:r>
          </a:p>
          <a:p>
            <a:pPr marL="685800" lvl="1" indent="-228600">
              <a:spcBef>
                <a:spcPts val="0"/>
              </a:spcBef>
              <a:buSzPts val="1900"/>
            </a:pPr>
            <a:r>
              <a:rPr lang="en-US" sz="1400" dirty="0" smtClean="0"/>
              <a:t>Investigating </a:t>
            </a:r>
            <a:r>
              <a:rPr lang="en-US" sz="1400" dirty="0"/>
              <a:t>Walkie-Talkie communications. Controlling Radio device. </a:t>
            </a:r>
          </a:p>
          <a:p>
            <a:pPr marL="685800" lvl="1" indent="-228600">
              <a:spcBef>
                <a:spcPts val="0"/>
              </a:spcBef>
              <a:buSzPts val="1900"/>
            </a:pPr>
            <a:r>
              <a:rPr lang="en-US" sz="1400" dirty="0"/>
              <a:t>GPS </a:t>
            </a:r>
            <a:r>
              <a:rPr lang="en-US" sz="1400" dirty="0" smtClean="0"/>
              <a:t>Spoofing.</a:t>
            </a:r>
            <a:endParaRPr lang="en-US" sz="1400" dirty="0"/>
          </a:p>
          <a:p>
            <a:pPr marL="228600" marR="0" lvl="1" indent="-228600" algn="l" rtl="0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  <a:buClr>
                <a:schemeClr val="dk1"/>
              </a:buClr>
              <a:buSzPts val="1900"/>
              <a:buFont typeface="Arial"/>
              <a:buChar char="•"/>
            </a:pPr>
            <a:r>
              <a:rPr lang="en-US" sz="19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References</a:t>
            </a:r>
            <a:endParaRPr dirty="0"/>
          </a:p>
          <a:p>
            <a:pPr marL="228600" marR="0" lvl="1" indent="-228600" algn="l" rtl="0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  <a:buClr>
                <a:schemeClr val="dk1"/>
              </a:buClr>
              <a:buSzPts val="1900"/>
              <a:buFont typeface="Arial"/>
              <a:buChar char="•"/>
            </a:pPr>
            <a:r>
              <a:rPr lang="en-US" sz="19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Q&amp;A</a:t>
            </a:r>
            <a:endParaRPr dirty="0"/>
          </a:p>
          <a:p>
            <a:pPr marL="228600" marR="0" lvl="1" indent="-107950" algn="l" rtl="0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  <a:buClr>
                <a:schemeClr val="dk1"/>
              </a:buClr>
              <a:buSzPts val="1900"/>
              <a:buFont typeface="Arial"/>
              <a:buNone/>
            </a:pPr>
            <a:endParaRPr sz="19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28600" marR="0" lvl="0" indent="-107950" algn="l" rtl="0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  <a:buClr>
                <a:schemeClr val="dk1"/>
              </a:buClr>
              <a:buSzPts val="1900"/>
              <a:buFont typeface="Arial"/>
              <a:buNone/>
            </a:pPr>
            <a:endParaRPr sz="19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28600" marR="0" lvl="0" indent="-107950" algn="l" rtl="0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  <a:buClr>
                <a:schemeClr val="dk1"/>
              </a:buClr>
              <a:buSzPts val="1900"/>
              <a:buFont typeface="Arial"/>
              <a:buNone/>
            </a:pPr>
            <a:endParaRPr sz="19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Shape 9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r>
              <a:rPr lang="en-US" sz="12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null.co.in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Digital Signal Processing</a:t>
            </a:r>
            <a:endParaRPr sz="4400" b="1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600"/>
              </a:spcBef>
              <a:spcAft>
                <a:spcPts val="180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Takes Samples from Analog Signals</a:t>
            </a:r>
            <a:endParaRPr sz="2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28600" marR="0" lvl="0" indent="-228600" algn="l" rtl="0">
              <a:lnSpc>
                <a:spcPct val="90000"/>
              </a:lnSpc>
              <a:spcBef>
                <a:spcPts val="600"/>
              </a:spcBef>
              <a:spcAft>
                <a:spcPts val="180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Converts Analog to Digital and vice versa</a:t>
            </a:r>
            <a:endParaRPr sz="2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28600" marR="0" lvl="0" indent="-228600" algn="l" rtl="0">
              <a:lnSpc>
                <a:spcPct val="90000"/>
              </a:lnSpc>
              <a:spcBef>
                <a:spcPts val="600"/>
              </a:spcBef>
              <a:spcAft>
                <a:spcPts val="180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Works on voice, audio, video </a:t>
            </a:r>
            <a:r>
              <a:rPr lang="en-US" sz="28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etc</a:t>
            </a:r>
            <a:endParaRPr sz="2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28600" marR="0" lvl="0" indent="-228600" algn="l" rtl="0">
              <a:lnSpc>
                <a:spcPct val="90000"/>
              </a:lnSpc>
              <a:spcBef>
                <a:spcPts val="600"/>
              </a:spcBef>
              <a:spcAft>
                <a:spcPts val="180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Improves the accuracy and reliability of digital communications</a:t>
            </a:r>
            <a:endParaRPr sz="2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28600" marR="0" lvl="0" indent="-228600" algn="l" rtl="0">
              <a:lnSpc>
                <a:spcPct val="90000"/>
              </a:lnSpc>
              <a:spcBef>
                <a:spcPts val="600"/>
              </a:spcBef>
              <a:spcAft>
                <a:spcPts val="180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Uses ADC &amp; DAC</a:t>
            </a:r>
          </a:p>
        </p:txBody>
      </p:sp>
      <p:sp>
        <p:nvSpPr>
          <p:cNvPr id="119" name="Shape 1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r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null.co.in</a:t>
            </a:r>
            <a:endParaRPr/>
          </a:p>
        </p:txBody>
      </p:sp>
      <p:pic>
        <p:nvPicPr>
          <p:cNvPr id="120" name="Shape 1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415019" y="4523829"/>
            <a:ext cx="5080000" cy="152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44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How Does it Work?</a:t>
            </a:r>
            <a:endParaRPr dirty="0"/>
          </a:p>
        </p:txBody>
      </p:sp>
      <p:sp>
        <p:nvSpPr>
          <p:cNvPr id="127" name="Shape 127"/>
          <p:cNvSpPr txBox="1">
            <a:spLocks noGrp="1"/>
          </p:cNvSpPr>
          <p:nvPr>
            <p:ph type="body" idx="1"/>
          </p:nvPr>
        </p:nvSpPr>
        <p:spPr>
          <a:xfrm>
            <a:off x="838200" y="1509823"/>
            <a:ext cx="10515600" cy="4667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en-US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antenna will accept the Analog signals and the ADC will sample the signals</a:t>
            </a:r>
            <a:endParaRPr sz="2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en-US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Signals can be modified using the software like GNU Radio</a:t>
            </a:r>
            <a:endParaRPr sz="2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en-US" sz="2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Convert back the signals to Analog</a:t>
            </a:r>
            <a:endParaRPr sz="2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endParaRPr sz="2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Shape 1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r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null.co.in</a:t>
            </a:r>
            <a:endParaRPr/>
          </a:p>
        </p:txBody>
      </p:sp>
      <p:pic>
        <p:nvPicPr>
          <p:cNvPr id="129" name="Shape 1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835400" y="3310859"/>
            <a:ext cx="4983274" cy="25795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0584" y="4233311"/>
            <a:ext cx="3987800" cy="24765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D02B8407-8115-41B1-AE35-E0CDCEDAF5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3907"/>
            <a:ext cx="10515600" cy="1325563"/>
          </a:xfrm>
        </p:spPr>
        <p:txBody>
          <a:bodyPr/>
          <a:lstStyle/>
          <a:p>
            <a:r>
              <a:rPr lang="en-US" b="1" dirty="0"/>
              <a:t>SDR Technology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E53A8827-5E7B-4DD3-A049-A685592B5D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7368" y="1361799"/>
            <a:ext cx="10515600" cy="4351338"/>
          </a:xfrm>
        </p:spPr>
        <p:txBody>
          <a:bodyPr/>
          <a:lstStyle/>
          <a:p>
            <a:r>
              <a:rPr lang="en-US" dirty="0" smtClean="0"/>
              <a:t>Radio </a:t>
            </a:r>
            <a:r>
              <a:rPr lang="en-US" dirty="0" smtClean="0"/>
              <a:t>Communication system where hardware components are implemented in software</a:t>
            </a:r>
          </a:p>
          <a:p>
            <a:r>
              <a:rPr lang="en-US" dirty="0" smtClean="0"/>
              <a:t>Basic SDR consists of a PC with an RF front end and a ADC/DAC converter</a:t>
            </a:r>
          </a:p>
          <a:p>
            <a:r>
              <a:rPr lang="en-US" dirty="0" smtClean="0"/>
              <a:t>Used widely in both civilian and military services</a:t>
            </a:r>
          </a:p>
          <a:p>
            <a:r>
              <a:rPr lang="en-US" dirty="0" smtClean="0"/>
              <a:t>Advantages include reduction of cost , adaptability and experimentation</a:t>
            </a:r>
          </a:p>
          <a:p>
            <a:endParaRPr lang="en-US" sz="1600" dirty="0" smtClean="0"/>
          </a:p>
          <a:p>
            <a:pPr lvl="1"/>
            <a:endParaRPr lang="en-US" sz="1200" dirty="0"/>
          </a:p>
        </p:txBody>
      </p:sp>
      <p:sp>
        <p:nvSpPr>
          <p:cNvPr id="4" name="Shape 99">
            <a:extLst>
              <a:ext uri="{FF2B5EF4-FFF2-40B4-BE49-F238E27FC236}">
                <a16:creationId xmlns="" xmlns:a16="http://schemas.microsoft.com/office/drawing/2014/main" id="{3B9824DF-56AA-4ED4-9033-CDFFF8BA39FB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r>
              <a:rPr lang="en-US" sz="12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null.co.in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97167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1A90B14-6DD0-4EE9-ACE4-E6EE315EC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What is GNU Radio?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39922699-D853-4F6A-AF5A-72CDDCECC4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Open Source framework </a:t>
            </a:r>
            <a:r>
              <a:rPr lang="en-US" dirty="0"/>
              <a:t>that enables users to design, simulate, and deploy highly capable real-world radio systems. </a:t>
            </a:r>
            <a:endParaRPr lang="en-US" dirty="0" smtClean="0"/>
          </a:p>
          <a:p>
            <a:r>
              <a:rPr lang="en-US" dirty="0" smtClean="0"/>
              <a:t>It </a:t>
            </a:r>
            <a:r>
              <a:rPr lang="en-US" dirty="0"/>
              <a:t>is a highly modular, "flowgraph"-oriented framework </a:t>
            </a:r>
          </a:p>
          <a:p>
            <a:r>
              <a:rPr lang="en-US" dirty="0"/>
              <a:t>C</a:t>
            </a:r>
            <a:r>
              <a:rPr lang="en-US" dirty="0" smtClean="0"/>
              <a:t>omes </a:t>
            </a:r>
            <a:r>
              <a:rPr lang="en-US" dirty="0"/>
              <a:t>with a comprehensive library of processing blocks that can be readily combined to make complex signal processing </a:t>
            </a:r>
            <a:r>
              <a:rPr lang="en-US" dirty="0" smtClean="0"/>
              <a:t>applications</a:t>
            </a:r>
          </a:p>
          <a:p>
            <a:r>
              <a:rPr lang="en-US" dirty="0" smtClean="0"/>
              <a:t>The GNU radio live </a:t>
            </a:r>
            <a:r>
              <a:rPr lang="en-US" dirty="0" err="1" smtClean="0"/>
              <a:t>sdr</a:t>
            </a:r>
            <a:r>
              <a:rPr lang="en-US" dirty="0" smtClean="0"/>
              <a:t> is a nice </a:t>
            </a:r>
            <a:r>
              <a:rPr lang="en-US" dirty="0" err="1" smtClean="0"/>
              <a:t>linux</a:t>
            </a:r>
            <a:r>
              <a:rPr lang="en-US" dirty="0" smtClean="0"/>
              <a:t> based Environment with support for </a:t>
            </a:r>
            <a:r>
              <a:rPr lang="en-US" dirty="0" err="1" smtClean="0"/>
              <a:t>Hackrf</a:t>
            </a:r>
            <a:r>
              <a:rPr lang="en-US" dirty="0" smtClean="0"/>
              <a:t> and of course, GNU Radio.</a:t>
            </a:r>
            <a:endParaRPr lang="en-US" dirty="0"/>
          </a:p>
        </p:txBody>
      </p:sp>
      <p:sp>
        <p:nvSpPr>
          <p:cNvPr id="4" name="Shape 99">
            <a:extLst>
              <a:ext uri="{FF2B5EF4-FFF2-40B4-BE49-F238E27FC236}">
                <a16:creationId xmlns="" xmlns:a16="http://schemas.microsoft.com/office/drawing/2014/main" id="{E9528E54-C265-4846-A2F7-A57F9F6D7A10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r>
              <a:rPr lang="en-US" sz="12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null.co.in</a:t>
            </a:r>
            <a:endParaRPr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5500" y="5123657"/>
            <a:ext cx="4178300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418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6694A3B8-D0D8-484B-BCBF-4103D235B1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7523" y="0"/>
            <a:ext cx="10716954" cy="6858000"/>
          </a:xfrm>
          <a:prstGeom prst="rect">
            <a:avLst/>
          </a:prstGeom>
        </p:spPr>
      </p:pic>
      <p:sp>
        <p:nvSpPr>
          <p:cNvPr id="9" name="Shape 99">
            <a:extLst>
              <a:ext uri="{FF2B5EF4-FFF2-40B4-BE49-F238E27FC236}">
                <a16:creationId xmlns="" xmlns:a16="http://schemas.microsoft.com/office/drawing/2014/main" id="{8F786CC7-BF45-422C-8F89-DCDB40264872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4038600" y="652124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r>
              <a:rPr lang="en-US" sz="12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null.co.in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10904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High Frequency Radio Signals</a:t>
            </a:r>
            <a:endParaRPr sz="4400" b="1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705015" y="1664494"/>
            <a:ext cx="10515600" cy="1995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indent="-457200">
              <a:spcBef>
                <a:spcPts val="600"/>
              </a:spcBef>
              <a:spcAft>
                <a:spcPts val="1200"/>
              </a:spcAft>
              <a:buSzPts val="3200"/>
            </a:pPr>
            <a:r>
              <a:rPr lang="en-US" b="0" i="0" u="none" strike="noStrike" cap="none" dirty="0">
                <a:solidFill>
                  <a:schemeClr val="dk1"/>
                </a:solidFill>
                <a:sym typeface="Calibri"/>
              </a:rPr>
              <a:t>Incase you missed our </a:t>
            </a:r>
            <a:r>
              <a:rPr lang="en-US" dirty="0"/>
              <a:t>last talk which is completely focused on Low Frequency radio Signals, </a:t>
            </a:r>
            <a:r>
              <a:rPr lang="en-US" b="0" i="0" u="none" strike="noStrike" cap="none" dirty="0">
                <a:solidFill>
                  <a:schemeClr val="dk1"/>
                </a:solidFill>
                <a:sym typeface="Calibri"/>
              </a:rPr>
              <a:t>presentation file available on </a:t>
            </a:r>
            <a:r>
              <a:rPr lang="en-US" b="0" i="0" u="none" strike="noStrike" cap="none" dirty="0" smtClean="0">
                <a:solidFill>
                  <a:schemeClr val="dk1"/>
                </a:solidFill>
                <a:sym typeface="Calibri"/>
              </a:rPr>
              <a:t>null Dubai GitHub </a:t>
            </a:r>
            <a:r>
              <a:rPr lang="en-US" b="0" i="0" u="none" strike="noStrike" cap="none" dirty="0">
                <a:solidFill>
                  <a:schemeClr val="dk1"/>
                </a:solidFill>
                <a:sym typeface="Calibri"/>
              </a:rPr>
              <a:t>repo for your reference</a:t>
            </a:r>
            <a:r>
              <a:rPr lang="en-US" dirty="0"/>
              <a:t>.  (</a:t>
            </a:r>
            <a:r>
              <a:rPr lang="en-US" dirty="0">
                <a:hlinkClick r:id="rId3"/>
              </a:rPr>
              <a:t>https://t.co/7uPbQiBzxp</a:t>
            </a:r>
            <a:r>
              <a:rPr lang="en-US" dirty="0"/>
              <a:t>)</a:t>
            </a:r>
          </a:p>
          <a:p>
            <a:pPr indent="-457200">
              <a:spcBef>
                <a:spcPts val="600"/>
              </a:spcBef>
              <a:spcAft>
                <a:spcPts val="1200"/>
              </a:spcAft>
              <a:buSzPts val="3200"/>
            </a:pPr>
            <a:r>
              <a:rPr lang="en-US" dirty="0"/>
              <a:t>Today we are going to focus on High Frequency Radio Signals.</a:t>
            </a:r>
            <a:endParaRPr lang="en-US" sz="2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Shape 10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r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null.co.in</a:t>
            </a:r>
            <a:endParaRPr/>
          </a:p>
        </p:txBody>
      </p:sp>
      <p:pic>
        <p:nvPicPr>
          <p:cNvPr id="109" name="Shape 10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921915" y="3845226"/>
            <a:ext cx="2298700" cy="233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 descr="Related image">
            <a:extLst>
              <a:ext uri="{FF2B5EF4-FFF2-40B4-BE49-F238E27FC236}">
                <a16:creationId xmlns="" xmlns:a16="http://schemas.microsoft.com/office/drawing/2014/main" id="{31D270C2-ABA4-4817-84CE-EDD14C6C41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845226"/>
            <a:ext cx="2654004" cy="2331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wiki.installgentoo.com/images/thumb/b/b0/Sdrsharp.png/480px-Sdrsharp.png">
            <a:extLst>
              <a:ext uri="{FF2B5EF4-FFF2-40B4-BE49-F238E27FC236}">
                <a16:creationId xmlns="" xmlns:a16="http://schemas.microsoft.com/office/drawing/2014/main" id="{2BF36177-03F3-4579-8FFD-750E333AE9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0085" y="3845226"/>
            <a:ext cx="2739959" cy="2331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www.stargazing.net/david/gnuradio/png/2014-05-26_18_00_46.png">
            <a:extLst>
              <a:ext uri="{FF2B5EF4-FFF2-40B4-BE49-F238E27FC236}">
                <a16:creationId xmlns="" xmlns:a16="http://schemas.microsoft.com/office/drawing/2014/main" id="{88E5252C-43BE-402C-B802-724A3C0A7D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845226"/>
            <a:ext cx="2448056" cy="2331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</a:pPr>
            <a:r>
              <a:rPr lang="en-US" sz="4800" b="1" i="0" u="none" strike="noStrike" cap="none" dirty="0">
                <a:solidFill>
                  <a:schemeClr val="dk1"/>
                </a:solidFill>
                <a:sym typeface="Calibri"/>
              </a:rPr>
              <a:t>Tools of the Trade</a:t>
            </a:r>
            <a:endParaRPr b="1" dirty="0"/>
          </a:p>
        </p:txBody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838200" y="1917675"/>
            <a:ext cx="6532500" cy="42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15900" algn="l" rtl="0">
              <a:lnSpc>
                <a:spcPct val="70000"/>
              </a:lnSpc>
              <a:spcBef>
                <a:spcPts val="600"/>
              </a:spcBef>
              <a:spcAft>
                <a:spcPts val="1200"/>
              </a:spcAft>
              <a:buClr>
                <a:schemeClr val="dk1"/>
              </a:buClr>
              <a:buSzPts val="2180"/>
              <a:buFont typeface="Noto Sans Symbols"/>
              <a:buChar char="▪"/>
            </a:pPr>
            <a:r>
              <a:rPr lang="en-US" sz="2180" b="1" i="0" u="none" strike="noStrike" cap="none" dirty="0" err="1">
                <a:solidFill>
                  <a:srgbClr val="00B050"/>
                </a:solidFill>
                <a:latin typeface="Calibri"/>
                <a:ea typeface="Calibri"/>
                <a:cs typeface="Calibri"/>
                <a:sym typeface="Calibri"/>
              </a:rPr>
              <a:t>HackRF</a:t>
            </a:r>
            <a:r>
              <a:rPr lang="en-US" sz="2180" b="1" i="0" u="none" strike="noStrike" cap="none" dirty="0">
                <a:solidFill>
                  <a:srgbClr val="00B050"/>
                </a:solidFill>
                <a:latin typeface="Calibri"/>
                <a:ea typeface="Calibri"/>
                <a:cs typeface="Calibri"/>
                <a:sym typeface="Calibri"/>
              </a:rPr>
              <a:t> One</a:t>
            </a:r>
            <a:endParaRPr sz="2180" b="1" i="0" u="none" strike="noStrike" cap="none" dirty="0">
              <a:solidFill>
                <a:srgbClr val="00B05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685800" marR="0" lvl="1" indent="-215900" algn="l" rtl="0">
              <a:lnSpc>
                <a:spcPct val="70000"/>
              </a:lnSpc>
              <a:spcBef>
                <a:spcPts val="600"/>
              </a:spcBef>
              <a:spcAft>
                <a:spcPts val="1200"/>
              </a:spcAft>
              <a:buClr>
                <a:schemeClr val="dk1"/>
              </a:buClr>
              <a:buSzPts val="2180"/>
              <a:buFont typeface="Noto Sans Symbols"/>
              <a:buChar char="▪"/>
            </a:pPr>
            <a:r>
              <a:rPr lang="en-US" sz="1779" b="1" i="0" u="none" strike="noStrike" cap="none" dirty="0">
                <a:solidFill>
                  <a:srgbClr val="00B050"/>
                </a:solidFill>
                <a:sym typeface="Calibri"/>
              </a:rPr>
              <a:t>Half-duplex transceiver</a:t>
            </a:r>
            <a:endParaRPr b="1" dirty="0">
              <a:solidFill>
                <a:srgbClr val="00B050"/>
              </a:solidFill>
            </a:endParaRPr>
          </a:p>
          <a:p>
            <a:pPr marL="685800" marR="0" lvl="1" indent="-215900" algn="l" rtl="0">
              <a:lnSpc>
                <a:spcPct val="70000"/>
              </a:lnSpc>
              <a:spcBef>
                <a:spcPts val="600"/>
              </a:spcBef>
              <a:spcAft>
                <a:spcPts val="1200"/>
              </a:spcAft>
              <a:buClr>
                <a:schemeClr val="dk1"/>
              </a:buClr>
              <a:buSzPts val="2180"/>
              <a:buFont typeface="Noto Sans Symbols"/>
              <a:buChar char="▪"/>
            </a:pPr>
            <a:r>
              <a:rPr lang="en-US" sz="1779" b="1" i="0" u="none" strike="noStrike" cap="none" dirty="0">
                <a:solidFill>
                  <a:srgbClr val="00B050"/>
                </a:solidFill>
                <a:sym typeface="Calibri"/>
              </a:rPr>
              <a:t>1 MHz – 6 GHz Operating Frequency</a:t>
            </a:r>
            <a:endParaRPr sz="1779" b="1" i="0" u="none" strike="noStrike" cap="none" dirty="0">
              <a:solidFill>
                <a:srgbClr val="00B050"/>
              </a:solidFill>
              <a:sym typeface="Calibri"/>
            </a:endParaRPr>
          </a:p>
          <a:p>
            <a:pPr marL="228600" marR="0" lvl="0" indent="-215900" algn="l" rtl="0">
              <a:lnSpc>
                <a:spcPct val="70000"/>
              </a:lnSpc>
              <a:spcBef>
                <a:spcPts val="600"/>
              </a:spcBef>
              <a:spcAft>
                <a:spcPts val="1200"/>
              </a:spcAft>
              <a:buClr>
                <a:schemeClr val="dk1"/>
              </a:buClr>
              <a:buSzPts val="2180"/>
              <a:buFont typeface="Noto Sans Symbols"/>
              <a:buChar char="▪"/>
            </a:pPr>
            <a:r>
              <a:rPr lang="en-US" sz="218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BladeRF</a:t>
            </a:r>
            <a:endParaRPr sz="218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685800" marR="0" lvl="1" indent="-215900" algn="l" rtl="0">
              <a:lnSpc>
                <a:spcPct val="70000"/>
              </a:lnSpc>
              <a:spcBef>
                <a:spcPts val="600"/>
              </a:spcBef>
              <a:spcAft>
                <a:spcPts val="1200"/>
              </a:spcAft>
              <a:buClr>
                <a:schemeClr val="dk1"/>
              </a:buClr>
              <a:buSzPts val="2180"/>
              <a:buFont typeface="Noto Sans Symbols"/>
              <a:buChar char="▪"/>
            </a:pPr>
            <a:r>
              <a:rPr lang="en-US" sz="1779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Full-Duplex</a:t>
            </a:r>
            <a:endParaRPr dirty="0"/>
          </a:p>
          <a:p>
            <a:pPr marL="685800" marR="0" lvl="1" indent="-215900" algn="l" rtl="0">
              <a:lnSpc>
                <a:spcPct val="70000"/>
              </a:lnSpc>
              <a:spcBef>
                <a:spcPts val="600"/>
              </a:spcBef>
              <a:spcAft>
                <a:spcPts val="1200"/>
              </a:spcAft>
              <a:buClr>
                <a:schemeClr val="dk1"/>
              </a:buClr>
              <a:buSzPts val="2180"/>
              <a:buFont typeface="Noto Sans Symbols"/>
              <a:buChar char="▪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300MHz - 3.8GHz</a:t>
            </a: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28600" marR="0" lvl="1" indent="-215900" algn="l" rtl="0">
              <a:lnSpc>
                <a:spcPct val="70000"/>
              </a:lnSpc>
              <a:spcBef>
                <a:spcPts val="600"/>
              </a:spcBef>
              <a:spcAft>
                <a:spcPts val="1200"/>
              </a:spcAft>
              <a:buClr>
                <a:schemeClr val="dk1"/>
              </a:buClr>
              <a:buSzPts val="2180"/>
              <a:buFont typeface="Noto Sans Symbols"/>
              <a:buChar char="▪"/>
            </a:pPr>
            <a:r>
              <a:rPr lang="en-US" sz="218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Lime SDR</a:t>
            </a:r>
            <a:endParaRPr dirty="0"/>
          </a:p>
          <a:p>
            <a:pPr marL="685800" marR="0" lvl="1" indent="-215900" algn="l" rtl="0">
              <a:lnSpc>
                <a:spcPct val="70000"/>
              </a:lnSpc>
              <a:spcBef>
                <a:spcPts val="600"/>
              </a:spcBef>
              <a:spcAft>
                <a:spcPts val="1200"/>
              </a:spcAft>
              <a:buClr>
                <a:schemeClr val="dk1"/>
              </a:buClr>
              <a:buSzPts val="2180"/>
              <a:buFont typeface="Noto Sans Symbols"/>
              <a:buChar char="▪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100kHz – 12GHz</a:t>
            </a:r>
            <a:endParaRPr dirty="0"/>
          </a:p>
          <a:p>
            <a:pPr marL="685800" marR="0" lvl="1" indent="-215900" algn="l" rtl="0">
              <a:lnSpc>
                <a:spcPct val="70000"/>
              </a:lnSpc>
              <a:spcBef>
                <a:spcPts val="600"/>
              </a:spcBef>
              <a:spcAft>
                <a:spcPts val="1200"/>
              </a:spcAft>
              <a:buClr>
                <a:schemeClr val="dk1"/>
              </a:buClr>
              <a:buSzPts val="2180"/>
              <a:buFont typeface="Noto Sans Symbols"/>
              <a:buChar char="▪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Full Duplex</a:t>
            </a:r>
            <a:endParaRPr sz="218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Shape 14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r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null.co.in</a:t>
            </a:r>
            <a:endParaRPr/>
          </a:p>
        </p:txBody>
      </p:sp>
      <p:pic>
        <p:nvPicPr>
          <p:cNvPr id="148" name="Shape 14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82391" y="1709775"/>
            <a:ext cx="4368800" cy="441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1528</TotalTime>
  <Words>478</Words>
  <Application>Microsoft Macintosh PowerPoint</Application>
  <PresentationFormat>Widescreen</PresentationFormat>
  <Paragraphs>95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Calibri</vt:lpstr>
      <vt:lpstr>Noto Sans Symbols</vt:lpstr>
      <vt:lpstr>Times New Roman</vt:lpstr>
      <vt:lpstr>Wingdings</vt:lpstr>
      <vt:lpstr>Arial</vt:lpstr>
      <vt:lpstr>Office Theme</vt:lpstr>
      <vt:lpstr>   Radio Signals &amp; Security - Part 2</vt:lpstr>
      <vt:lpstr>Agenda</vt:lpstr>
      <vt:lpstr>Digital Signal Processing</vt:lpstr>
      <vt:lpstr>How Does it Work?</vt:lpstr>
      <vt:lpstr>SDR Technology </vt:lpstr>
      <vt:lpstr>What is GNU Radio?</vt:lpstr>
      <vt:lpstr>PowerPoint Presentation</vt:lpstr>
      <vt:lpstr>High Frequency Radio Signals</vt:lpstr>
      <vt:lpstr>Tools of the Trade</vt:lpstr>
      <vt:lpstr>PowerPoint Presentation</vt:lpstr>
      <vt:lpstr>1.Exploring SDR with Hackrf and tuning in air  Listening to live station with the help of Michael Ossmann libraries.  Re-transmitting captured packets only for demo purpose. 2.Investigating Walkie-Talkie communications 3.Controlling Radio device 4.GPS Spoofing</vt:lpstr>
      <vt:lpstr>PowerPoint Presentation</vt:lpstr>
      <vt:lpstr>Thanks!  Any Questions? </vt:lpstr>
    </vt:vector>
  </TitlesOfParts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  Radio Frequency Security - Part 2 </dc:title>
  <cp:lastModifiedBy>Microsoft Office User</cp:lastModifiedBy>
  <cp:revision>92</cp:revision>
  <dcterms:modified xsi:type="dcterms:W3CDTF">2018-03-30T09:50:22Z</dcterms:modified>
</cp:coreProperties>
</file>